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0" r:id="rId3"/>
  </p:sldIdLst>
  <p:sldSz cx="6858000" cy="9144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60"/>
  </p:normalViewPr>
  <p:slideViewPr>
    <p:cSldViewPr>
      <p:cViewPr>
        <p:scale>
          <a:sx n="100" d="100"/>
          <a:sy n="100" d="100"/>
        </p:scale>
        <p:origin x="2760" y="-7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C7486579-7C41-42C4-90EE-E77D66AC67EB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1E2469B5-4675-4FF8-ABC3-B4268347B9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9221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8E94B742-9C40-444C-921B-5ED35028CF51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0FB92D0D-2AD9-4F3B-BE05-8166CD365D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85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E57A-860A-469A-9D37-DA22818D5E11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3E56-52C2-43BB-A4EF-BF8A56792E1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bject 3"/>
          <p:cNvSpPr/>
          <p:nvPr userDrawn="1"/>
        </p:nvSpPr>
        <p:spPr>
          <a:xfrm>
            <a:off x="361613" y="810965"/>
            <a:ext cx="6261259" cy="207749"/>
          </a:xfrm>
          <a:custGeom>
            <a:avLst/>
            <a:gdLst/>
            <a:ahLst/>
            <a:cxnLst/>
            <a:rect l="l" t="t" r="r" b="b"/>
            <a:pathLst>
              <a:path w="8348345" h="6097905">
                <a:moveTo>
                  <a:pt x="1198143" y="0"/>
                </a:moveTo>
                <a:lnTo>
                  <a:pt x="1198143" y="75996"/>
                </a:lnTo>
                <a:lnTo>
                  <a:pt x="8272043" y="75996"/>
                </a:lnTo>
                <a:lnTo>
                  <a:pt x="8272043" y="6021171"/>
                </a:lnTo>
                <a:lnTo>
                  <a:pt x="79628" y="6021171"/>
                </a:lnTo>
                <a:lnTo>
                  <a:pt x="79628" y="1058849"/>
                </a:lnTo>
                <a:lnTo>
                  <a:pt x="0" y="1058849"/>
                </a:lnTo>
                <a:lnTo>
                  <a:pt x="0" y="6097371"/>
                </a:lnTo>
                <a:lnTo>
                  <a:pt x="8348243" y="6097371"/>
                </a:lnTo>
                <a:lnTo>
                  <a:pt x="8348243" y="0"/>
                </a:lnTo>
                <a:lnTo>
                  <a:pt x="1198143" y="0"/>
                </a:lnTo>
                <a:close/>
              </a:path>
            </a:pathLst>
          </a:custGeom>
          <a:ln w="12700">
            <a:solidFill>
              <a:srgbClr val="CD542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sz="1350"/>
          </a:p>
        </p:txBody>
      </p:sp>
      <p:sp>
        <p:nvSpPr>
          <p:cNvPr id="8" name="object 2"/>
          <p:cNvSpPr/>
          <p:nvPr userDrawn="1"/>
        </p:nvSpPr>
        <p:spPr>
          <a:xfrm>
            <a:off x="148548" y="266477"/>
            <a:ext cx="908876" cy="2077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77025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E57A-860A-469A-9D37-DA22818D5E11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3E56-52C2-43BB-A4EF-BF8A56792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67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E57A-860A-469A-9D37-DA22818D5E11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3E56-52C2-43BB-A4EF-BF8A56792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969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794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E57A-860A-469A-9D37-DA22818D5E11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3E56-52C2-43BB-A4EF-BF8A56792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797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E57A-860A-469A-9D37-DA22818D5E11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3E56-52C2-43BB-A4EF-BF8A56792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59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E57A-860A-469A-9D37-DA22818D5E11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3E56-52C2-43BB-A4EF-BF8A56792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32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E57A-860A-469A-9D37-DA22818D5E11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3E56-52C2-43BB-A4EF-BF8A56792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9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E57A-860A-469A-9D37-DA22818D5E11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3E56-52C2-43BB-A4EF-BF8A56792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212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E57A-860A-469A-9D37-DA22818D5E11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3E56-52C2-43BB-A4EF-BF8A56792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19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E57A-860A-469A-9D37-DA22818D5E11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3E56-52C2-43BB-A4EF-BF8A56792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26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E57A-860A-469A-9D37-DA22818D5E11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3E56-52C2-43BB-A4EF-BF8A56792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5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1E57A-860A-469A-9D37-DA22818D5E11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63E56-52C2-43BB-A4EF-BF8A56792E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8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ramites.puebla.gob.mx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8639944"/>
            <a:ext cx="6858000" cy="50405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692696" y="1083678"/>
            <a:ext cx="5056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MX" sz="20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REINSCRIPCIONES PARA MAYO-AGOSTO 2018</a:t>
            </a:r>
            <a:endParaRPr lang="es-MX" sz="20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003" y="0"/>
            <a:ext cx="2099993" cy="1182164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0" y="2184656"/>
            <a:ext cx="6741368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MX" sz="1600" b="1" dirty="0">
                <a:latin typeface="Century Schoolbook" panose="02040604050505020304" pitchFamily="18" charset="0"/>
              </a:rPr>
              <a:t>Etapas:</a:t>
            </a:r>
          </a:p>
          <a:p>
            <a:pPr fontAlgn="base">
              <a:lnSpc>
                <a:spcPct val="150000"/>
              </a:lnSpc>
            </a:pPr>
            <a:endParaRPr lang="es-MX" sz="1600" b="1" dirty="0">
              <a:latin typeface="Century Schoolbook" panose="020406040505050203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s-MX" sz="1600" dirty="0" smtClean="0">
                <a:latin typeface="Century Schoolbook" panose="02040604050505020304" pitchFamily="18" charset="0"/>
              </a:rPr>
              <a:t>1. Acude </a:t>
            </a:r>
            <a:r>
              <a:rPr lang="es-MX" sz="1600" dirty="0">
                <a:latin typeface="Century Schoolbook" panose="02040604050505020304" pitchFamily="18" charset="0"/>
              </a:rPr>
              <a:t>a Control Escolar en el horario establecido con tu formato de reinscripción debidamente </a:t>
            </a:r>
            <a:r>
              <a:rPr lang="es-MX" sz="1600" dirty="0" err="1">
                <a:latin typeface="Century Schoolbook" panose="02040604050505020304" pitchFamily="18" charset="0"/>
              </a:rPr>
              <a:t>requisitado</a:t>
            </a:r>
            <a:r>
              <a:rPr lang="es-MX" sz="1600" dirty="0">
                <a:latin typeface="Century Schoolbook" panose="02040604050505020304" pitchFamily="18" charset="0"/>
              </a:rPr>
              <a:t> para obtener la firma de liberación </a:t>
            </a:r>
            <a:r>
              <a:rPr lang="es-MX" sz="1600" dirty="0">
                <a:latin typeface="Century Schoolbook" panose="02040604050505020304" pitchFamily="18" charset="0"/>
              </a:rPr>
              <a:t>académica.</a:t>
            </a:r>
          </a:p>
          <a:p>
            <a:pPr fontAlgn="base">
              <a:lnSpc>
                <a:spcPct val="150000"/>
              </a:lnSpc>
            </a:pPr>
            <a:r>
              <a:rPr lang="es-MX" sz="1600" dirty="0" smtClean="0">
                <a:latin typeface="Century Schoolbook" panose="02040604050505020304" pitchFamily="18" charset="0"/>
              </a:rPr>
              <a:t>El </a:t>
            </a:r>
            <a:r>
              <a:rPr lang="es-MX" sz="1600" dirty="0">
                <a:latin typeface="Century Schoolbook" panose="02040604050505020304" pitchFamily="18" charset="0"/>
              </a:rPr>
              <a:t>formato de reinscripción lo puedes descargar de la página www.metropoli.edu.mx en Control </a:t>
            </a:r>
            <a:r>
              <a:rPr lang="es-MX" sz="1600" dirty="0" smtClean="0">
                <a:latin typeface="Century Schoolbook" panose="02040604050505020304" pitchFamily="18" charset="0"/>
              </a:rPr>
              <a:t>Escolar </a:t>
            </a:r>
            <a:r>
              <a:rPr lang="es-MX" sz="1600" dirty="0" smtClean="0">
                <a:latin typeface="Century Schoolbook" panose="02040604050505020304" pitchFamily="18" charset="0"/>
                <a:sym typeface="Wingdings" panose="05000000000000000000" pitchFamily="2" charset="2"/>
              </a:rPr>
              <a:t></a:t>
            </a:r>
            <a:r>
              <a:rPr lang="es-MX" sz="1600" dirty="0" smtClean="0">
                <a:latin typeface="Century Schoolbook" panose="02040604050505020304" pitchFamily="18" charset="0"/>
              </a:rPr>
              <a:t> estudiantes </a:t>
            </a:r>
            <a:r>
              <a:rPr lang="es-MX" sz="1600" dirty="0" smtClean="0">
                <a:latin typeface="Century Schoolbook" panose="02040604050505020304" pitchFamily="18" charset="0"/>
                <a:sym typeface="Wingdings" panose="05000000000000000000" pitchFamily="2" charset="2"/>
              </a:rPr>
              <a:t> Reinscripciones,</a:t>
            </a:r>
            <a:r>
              <a:rPr lang="es-MX" sz="1600" dirty="0" smtClean="0">
                <a:latin typeface="Century Schoolbook" panose="02040604050505020304" pitchFamily="18" charset="0"/>
              </a:rPr>
              <a:t> </a:t>
            </a:r>
            <a:r>
              <a:rPr lang="es-MX" sz="1600" dirty="0">
                <a:latin typeface="Century Schoolbook" panose="02040604050505020304" pitchFamily="18" charset="0"/>
              </a:rPr>
              <a:t>o bien, conseguirlo en la papelería de la </a:t>
            </a:r>
            <a:r>
              <a:rPr lang="es-MX" sz="1600" dirty="0">
                <a:latin typeface="Century Schoolbook" panose="02040604050505020304" pitchFamily="18" charset="0"/>
              </a:rPr>
              <a:t>universidad.</a:t>
            </a:r>
          </a:p>
          <a:p>
            <a:pPr fontAlgn="base">
              <a:lnSpc>
                <a:spcPct val="150000"/>
              </a:lnSpc>
            </a:pPr>
            <a:r>
              <a:rPr lang="es-MX" sz="1600" dirty="0">
                <a:latin typeface="Century Schoolbook" panose="02040604050505020304" pitchFamily="18" charset="0"/>
              </a:rPr>
              <a:t>2. Dirígete </a:t>
            </a:r>
            <a:r>
              <a:rPr lang="es-MX" sz="1600" dirty="0">
                <a:latin typeface="Century Schoolbook" panose="02040604050505020304" pitchFamily="18" charset="0"/>
              </a:rPr>
              <a:t>a Recursos Financieros </a:t>
            </a:r>
            <a:r>
              <a:rPr lang="es-MX" sz="1600" dirty="0">
                <a:latin typeface="Century Schoolbook" panose="02040604050505020304" pitchFamily="18" charset="0"/>
              </a:rPr>
              <a:t>para entregar el comprobante de pago y formato de reinscripción.</a:t>
            </a:r>
          </a:p>
          <a:p>
            <a:pPr fontAlgn="base">
              <a:lnSpc>
                <a:spcPct val="150000"/>
              </a:lnSpc>
            </a:pPr>
            <a:endParaRPr lang="es-MX" sz="1600" dirty="0">
              <a:latin typeface="Century Schoolbook" panose="020406040505050203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s-MX" sz="1600" b="1" dirty="0">
                <a:latin typeface="Century Schoolbook" panose="02040604050505020304" pitchFamily="18" charset="0"/>
              </a:rPr>
              <a:t>IMPORTANTE: </a:t>
            </a:r>
            <a:r>
              <a:rPr lang="es-MX" sz="1600" dirty="0">
                <a:latin typeface="Century Schoolbook" panose="02040604050505020304" pitchFamily="18" charset="0"/>
              </a:rPr>
              <a:t>La orden de cobro </a:t>
            </a:r>
            <a:r>
              <a:rPr lang="es-MX" sz="1600" dirty="0">
                <a:latin typeface="Century Schoolbook" panose="02040604050505020304" pitchFamily="18" charset="0"/>
              </a:rPr>
              <a:t>deberás descargarla de </a:t>
            </a:r>
            <a:r>
              <a:rPr lang="es-MX" sz="1600" dirty="0">
                <a:latin typeface="Century Schoolbook" panose="02040604050505020304" pitchFamily="18" charset="0"/>
                <a:hlinkClick r:id="rId3"/>
              </a:rPr>
              <a:t>http://</a:t>
            </a:r>
            <a:r>
              <a:rPr lang="es-MX" sz="1600" dirty="0">
                <a:latin typeface="Century Schoolbook" panose="02040604050505020304" pitchFamily="18" charset="0"/>
                <a:hlinkClick r:id="rId3"/>
              </a:rPr>
              <a:t>tramites.puebla.gob.mx</a:t>
            </a:r>
            <a:r>
              <a:rPr lang="es-MX" sz="1600" dirty="0">
                <a:latin typeface="Century Schoolbook" panose="02040604050505020304" pitchFamily="18" charset="0"/>
              </a:rPr>
              <a:t> </a:t>
            </a:r>
            <a:r>
              <a:rPr lang="es-MX" sz="1600" dirty="0">
                <a:latin typeface="Century Schoolbook" panose="02040604050505020304" pitchFamily="18" charset="0"/>
                <a:sym typeface="Wingdings" panose="05000000000000000000" pitchFamily="2" charset="2"/>
              </a:rPr>
              <a:t> Educación Página 27 </a:t>
            </a:r>
            <a:r>
              <a:rPr lang="es-MX" sz="1600" dirty="0">
                <a:latin typeface="Century Schoolbook" panose="02040604050505020304" pitchFamily="18" charset="0"/>
                <a:sym typeface="Wingdings" panose="05000000000000000000" pitchFamily="2" charset="2"/>
              </a:rPr>
              <a:t> UP METROPOLITANA POR CUOTA DE RECUPERACION MENSUAL </a:t>
            </a:r>
            <a:r>
              <a:rPr lang="es-MX" sz="1600" dirty="0">
                <a:latin typeface="Century Schoolbook" panose="02040604050505020304" pitchFamily="18" charset="0"/>
                <a:sym typeface="Wingdings" panose="05000000000000000000" pitchFamily="2" charset="2"/>
              </a:rPr>
              <a:t>LICENCIATURA</a:t>
            </a:r>
            <a:endParaRPr lang="es-MX" sz="1600" dirty="0">
              <a:latin typeface="Century Schoolbook" panose="02040604050505020304" pitchFamily="18" charset="0"/>
            </a:endParaRPr>
          </a:p>
          <a:p>
            <a:pPr>
              <a:lnSpc>
                <a:spcPct val="150000"/>
              </a:lnSpc>
            </a:pPr>
            <a:endParaRPr lang="es-MX" dirty="0"/>
          </a:p>
          <a:p>
            <a:pPr>
              <a:lnSpc>
                <a:spcPct val="150000"/>
              </a:lnSpc>
            </a:pPr>
            <a:endParaRPr lang="es-MX" dirty="0" smtClean="0"/>
          </a:p>
          <a:p>
            <a:pPr>
              <a:lnSpc>
                <a:spcPct val="150000"/>
              </a:lnSpc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217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8639944"/>
            <a:ext cx="6858000" cy="50405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692696" y="971600"/>
            <a:ext cx="5056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MX" sz="20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REINSCRIPCIONES PARA MAYO-AGOSTO 2018</a:t>
            </a:r>
            <a:endParaRPr lang="es-MX" sz="20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332143"/>
              </p:ext>
            </p:extLst>
          </p:nvPr>
        </p:nvGraphicFramePr>
        <p:xfrm>
          <a:off x="1172826" y="1799599"/>
          <a:ext cx="4512348" cy="156883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06926"/>
                <a:gridCol w="2205422"/>
              </a:tblGrid>
              <a:tr h="3302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  <a:latin typeface="Corbel" panose="020B0503020204020204" pitchFamily="34" charset="0"/>
                        </a:rPr>
                        <a:t>Lunes 23 de abril</a:t>
                      </a:r>
                      <a:r>
                        <a:rPr lang="es-ES" sz="1200" b="1" u="none" strike="noStrike" baseline="0" dirty="0" smtClean="0">
                          <a:effectLst/>
                          <a:latin typeface="Corbel" panose="020B0503020204020204" pitchFamily="34" charset="0"/>
                        </a:rPr>
                        <a:t> de 2018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77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Corbel" panose="020B0503020204020204" pitchFamily="34" charset="0"/>
                        </a:rPr>
                        <a:t>Licenciatura en Administración y Gestión de PYMES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771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Corbel" panose="020B0503020204020204" pitchFamily="34" charset="0"/>
                        </a:rPr>
                        <a:t>Horario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Corbel" panose="020B0503020204020204" pitchFamily="34" charset="0"/>
                        </a:rPr>
                        <a:t>Grado y grupo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24771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09:00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– 10:00 hrs.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2°  PYMES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24771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10:00 – 11:00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hrs.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5° y 7° PYMES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24771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12:00 – 14:00 hrs.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9° PYMES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529330"/>
              </p:ext>
            </p:extLst>
          </p:nvPr>
        </p:nvGraphicFramePr>
        <p:xfrm>
          <a:off x="1172826" y="3563888"/>
          <a:ext cx="4512347" cy="1665866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314817"/>
                <a:gridCol w="2197530"/>
              </a:tblGrid>
              <a:tr h="36473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  <a:latin typeface="Corbel" panose="020B0503020204020204" pitchFamily="34" charset="0"/>
                        </a:rPr>
                        <a:t>Martes 24 de abril</a:t>
                      </a:r>
                      <a:r>
                        <a:rPr lang="es-ES" sz="1200" b="1" u="none" strike="noStrike" baseline="0" dirty="0" smtClean="0">
                          <a:effectLst/>
                          <a:latin typeface="Corbel" panose="020B0503020204020204" pitchFamily="34" charset="0"/>
                        </a:rPr>
                        <a:t> de 2018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693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Ingeniería en Biotecnología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35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Horario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Grado y grupo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2735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09:00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– 10:00 hrs.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2°  BIO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2735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10:00 – 11:00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hrs.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5° y 7° BIO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2735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12:00 – 14:00 hrs.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9° BIO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80745"/>
              </p:ext>
            </p:extLst>
          </p:nvPr>
        </p:nvGraphicFramePr>
        <p:xfrm>
          <a:off x="1241757" y="5436096"/>
          <a:ext cx="4419491" cy="1790481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287280"/>
                <a:gridCol w="2132211"/>
              </a:tblGrid>
              <a:tr h="2365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  <a:latin typeface="Corbel" panose="020B0503020204020204" pitchFamily="34" charset="0"/>
                        </a:rPr>
                        <a:t>Miércoles 25 de abril</a:t>
                      </a:r>
                      <a:r>
                        <a:rPr lang="es-ES" sz="1200" b="1" u="none" strike="noStrike" baseline="0" dirty="0" smtClean="0">
                          <a:effectLst/>
                          <a:latin typeface="Corbel" panose="020B0503020204020204" pitchFamily="34" charset="0"/>
                        </a:rPr>
                        <a:t> de 2018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96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Corbel" panose="020B0503020204020204" pitchFamily="34" charset="0"/>
                        </a:rPr>
                        <a:t>Ingeniería en Sistemas </a:t>
                      </a:r>
                      <a:r>
                        <a:rPr lang="es-ES" sz="1200" b="1" u="none" strike="noStrike" dirty="0" smtClean="0">
                          <a:effectLst/>
                          <a:latin typeface="Corbel" panose="020B0503020204020204" pitchFamily="34" charset="0"/>
                        </a:rPr>
                        <a:t>Computacionales</a:t>
                      </a:r>
                    </a:p>
                    <a:p>
                      <a:pPr algn="ctr" fontAlgn="ctr"/>
                      <a:r>
                        <a:rPr lang="es-ES" sz="1200" b="1" u="none" strike="noStrike" dirty="0" smtClean="0">
                          <a:effectLst/>
                          <a:latin typeface="Corbel" panose="020B0503020204020204" pitchFamily="34" charset="0"/>
                        </a:rPr>
                        <a:t>Ingeniería en Logística</a:t>
                      </a:r>
                      <a:r>
                        <a:rPr lang="es-ES" sz="1200" b="1" u="none" strike="noStrike" baseline="0" dirty="0" smtClean="0">
                          <a:effectLst/>
                          <a:latin typeface="Corbel" panose="020B0503020204020204" pitchFamily="34" charset="0"/>
                        </a:rPr>
                        <a:t> y Transporte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650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Corbel" panose="020B0503020204020204" pitchFamily="34" charset="0"/>
                        </a:rPr>
                        <a:t>Horario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Corbel" panose="020B0503020204020204" pitchFamily="34" charset="0"/>
                        </a:rPr>
                        <a:t>Grado y grupo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23650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09:00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– 10:00 hrs.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2°  ILT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e ISC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23650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10:00 – 11:00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hrs.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5° ILT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e ISC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23650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10:00 – 11:00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hrs.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7° 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ISC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</a:tr>
              <a:tr h="23650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12:00 – 14:00 hrs.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9° ISC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5715" marR="5715" marT="5715" marB="0" anchor="ctr"/>
                </a:tc>
              </a:tr>
            </a:tbl>
          </a:graphicData>
        </a:graphic>
      </p:graphicFrame>
      <p:sp>
        <p:nvSpPr>
          <p:cNvPr id="8" name="Rectángulo redondeado 7"/>
          <p:cNvSpPr/>
          <p:nvPr/>
        </p:nvSpPr>
        <p:spPr>
          <a:xfrm>
            <a:off x="764704" y="7528180"/>
            <a:ext cx="5516885" cy="5760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Schoolbook" panose="02040604050505020304" pitchFamily="18" charset="0"/>
              </a:rPr>
              <a:t>Inicio de clases: 2 de mayo 2018</a:t>
            </a:r>
            <a:endParaRPr lang="es-MX" b="1" dirty="0">
              <a:latin typeface="Century Schoolbook" panose="020406040505050203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003" y="0"/>
            <a:ext cx="2099993" cy="11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255</Words>
  <Application>Microsoft Office PowerPoint</Application>
  <PresentationFormat>Presentación en pantalla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Schoolbook</vt:lpstr>
      <vt:lpstr>Corbel</vt:lpstr>
      <vt:lpstr>Estrangelo Edessa</vt:lpstr>
      <vt:lpstr>Wingdings</vt:lpstr>
      <vt:lpstr>Tema de Office</vt:lpstr>
      <vt:lpstr>Presentación de PowerPoint</vt:lpstr>
      <vt:lpstr>Presentación de PowerPoint</vt:lpstr>
    </vt:vector>
  </TitlesOfParts>
  <Company>Escuela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Politecnica Metropolitana de Puebla</dc:creator>
  <cp:lastModifiedBy>controlescolar</cp:lastModifiedBy>
  <cp:revision>107</cp:revision>
  <cp:lastPrinted>2017-11-03T17:56:09Z</cp:lastPrinted>
  <dcterms:created xsi:type="dcterms:W3CDTF">2015-04-17T03:58:11Z</dcterms:created>
  <dcterms:modified xsi:type="dcterms:W3CDTF">2018-04-16T15:45:27Z</dcterms:modified>
</cp:coreProperties>
</file>